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21"/>
  </p:notesMasterIdLst>
  <p:sldIdLst>
    <p:sldId id="256" r:id="rId2"/>
    <p:sldId id="257" r:id="rId3"/>
    <p:sldId id="260" r:id="rId4"/>
    <p:sldId id="296" r:id="rId5"/>
    <p:sldId id="297" r:id="rId6"/>
    <p:sldId id="265" r:id="rId7"/>
    <p:sldId id="274" r:id="rId8"/>
    <p:sldId id="262" r:id="rId9"/>
    <p:sldId id="263" r:id="rId10"/>
    <p:sldId id="264" r:id="rId11"/>
    <p:sldId id="298" r:id="rId12"/>
    <p:sldId id="299" r:id="rId13"/>
    <p:sldId id="269" r:id="rId14"/>
    <p:sldId id="300" r:id="rId15"/>
    <p:sldId id="302" r:id="rId16"/>
    <p:sldId id="301" r:id="rId17"/>
    <p:sldId id="303" r:id="rId18"/>
    <p:sldId id="273" r:id="rId19"/>
    <p:sldId id="304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DDFC18-2C9D-40A4-A758-5DE2124A447E}">
  <a:tblStyle styleId="{D0DDFC18-2C9D-40A4-A758-5DE2124A44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6" d="100"/>
          <a:sy n="156" d="100"/>
        </p:scale>
        <p:origin x="-300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5060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126a3bec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126a3bec9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126a3be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126a3be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126a3be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126a3be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126a3bec9_0_4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2126a3bec9_0_4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126a3bec9_0_4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2126a3bec9_0_4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126a3be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126a3be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126a3be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126a3be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126a3be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126a3be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126a3bec9_0_4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2126a3bec9_0_4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2126a3bec9_0_4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2126a3bec9_0_4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2126a3bec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2126a3bec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126a3bec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2126a3bec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126a3bec9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126a3bec9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2126a3bec9_0_4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2126a3bec9_0_4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126a3bec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126a3bec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126a3bec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126a3bec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0300" y="3890775"/>
            <a:ext cx="7247400" cy="133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6798500" y="5409"/>
            <a:ext cx="2379600" cy="518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3775" y="1083500"/>
            <a:ext cx="4359000" cy="26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33775" y="405402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2"/>
          </p:nvPr>
        </p:nvSpPr>
        <p:spPr>
          <a:xfrm>
            <a:off x="5420900" y="508600"/>
            <a:ext cx="2791800" cy="411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cxnSp>
        <p:nvCxnSpPr>
          <p:cNvPr id="14" name="Google Shape;14;p2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>
            <a:off x="6798500" y="0"/>
            <a:ext cx="2379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715100" y="3116450"/>
            <a:ext cx="46665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715100" y="1110100"/>
            <a:ext cx="4666500" cy="176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5" name="Google Shape;65;p13"/>
          <p:cNvSpPr>
            <a:spLocks noGrp="1"/>
          </p:cNvSpPr>
          <p:nvPr>
            <p:ph type="pic" idx="2"/>
          </p:nvPr>
        </p:nvSpPr>
        <p:spPr>
          <a:xfrm>
            <a:off x="5848350" y="514350"/>
            <a:ext cx="2791800" cy="411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4213900" y="445025"/>
            <a:ext cx="3518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0" y="0"/>
            <a:ext cx="2379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.">
  <p:cSld name="CUSTOM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/>
          <p:nvPr/>
        </p:nvSpPr>
        <p:spPr>
          <a:xfrm>
            <a:off x="0" y="4489075"/>
            <a:ext cx="9200100" cy="6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29" name="Google Shape;129;p19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/>
          <p:nvPr/>
        </p:nvSpPr>
        <p:spPr>
          <a:xfrm>
            <a:off x="0" y="0"/>
            <a:ext cx="2379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/>
          <p:nvPr/>
        </p:nvSpPr>
        <p:spPr>
          <a:xfrm>
            <a:off x="-59500" y="3418175"/>
            <a:ext cx="9259500" cy="1784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4489075"/>
            <a:ext cx="9200100" cy="6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" name="Google Shape;25;p4"/>
          <p:cNvSpPr/>
          <p:nvPr/>
        </p:nvSpPr>
        <p:spPr>
          <a:xfrm>
            <a:off x="0" y="0"/>
            <a:ext cx="2379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360425" y="894750"/>
            <a:ext cx="4046700" cy="5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360425" y="1451850"/>
            <a:ext cx="4046700" cy="27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>
            <a:spLocks noGrp="1"/>
          </p:cNvSpPr>
          <p:nvPr>
            <p:ph type="pic" idx="2"/>
          </p:nvPr>
        </p:nvSpPr>
        <p:spPr>
          <a:xfrm>
            <a:off x="996750" y="514350"/>
            <a:ext cx="2791800" cy="411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428900" y="1940800"/>
            <a:ext cx="2352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428900" y="3114425"/>
            <a:ext cx="2352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"/>
              <a:buNone/>
              <a:defRPr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28900" y="2297500"/>
            <a:ext cx="23520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1428900" y="3471125"/>
            <a:ext cx="23520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-70300" y="4554025"/>
            <a:ext cx="9329700" cy="67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6" name="Google Shape;36;p5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39" name="Google Shape;39;p6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6798500" y="0"/>
            <a:ext cx="2379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4214425" y="1623250"/>
            <a:ext cx="4070400" cy="5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4214512" y="2261775"/>
            <a:ext cx="40704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>
            <a:spLocks noGrp="1"/>
          </p:cNvSpPr>
          <p:nvPr>
            <p:ph type="pic" idx="2"/>
          </p:nvPr>
        </p:nvSpPr>
        <p:spPr>
          <a:xfrm>
            <a:off x="971310" y="514350"/>
            <a:ext cx="2791800" cy="41148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52" name="Google Shape;52;p9"/>
          <p:cNvSpPr/>
          <p:nvPr/>
        </p:nvSpPr>
        <p:spPr>
          <a:xfrm>
            <a:off x="0" y="0"/>
            <a:ext cx="2379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3" name="Google Shape;53;p9"/>
          <p:cNvSpPr/>
          <p:nvPr/>
        </p:nvSpPr>
        <p:spPr>
          <a:xfrm>
            <a:off x="2352700" y="4413350"/>
            <a:ext cx="6847200" cy="78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0" y="0"/>
            <a:ext cx="2379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nrope ExtraBold"/>
              <a:buNone/>
              <a:defRPr sz="30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4" r:id="rId11"/>
    <p:sldLayoutId id="2147483665" r:id="rId12"/>
    <p:sldLayoutId id="2147483667" r:id="rId13"/>
    <p:sldLayoutId id="214748366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ctrTitle"/>
          </p:nvPr>
        </p:nvSpPr>
        <p:spPr>
          <a:xfrm>
            <a:off x="827584" y="699542"/>
            <a:ext cx="4359000" cy="26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>
                <a:solidFill>
                  <a:schemeClr val="tx2"/>
                </a:solidFill>
              </a:rPr>
              <a:t>Практика и перспективы комплектования муниципального архива </a:t>
            </a: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Баевского района </a:t>
            </a:r>
            <a:r>
              <a:rPr lang="ru-RU" sz="2800" dirty="0">
                <a:solidFill>
                  <a:schemeClr val="tx2"/>
                </a:solidFill>
              </a:rPr>
              <a:t>документами по личному составу постоянного хранения</a:t>
            </a:r>
            <a:endParaRPr sz="2800" dirty="0">
              <a:solidFill>
                <a:schemeClr val="tx2"/>
              </a:solidFill>
            </a:endParaRP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1"/>
          </p:nvPr>
        </p:nvSpPr>
        <p:spPr>
          <a:xfrm>
            <a:off x="733775" y="405402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ru-RU" dirty="0" smtClean="0"/>
              <a:t>Горбоносова О.Н., начальник архивного отдела Администрации Баевского района</a:t>
            </a:r>
            <a:endParaRPr dirty="0"/>
          </a:p>
        </p:txBody>
      </p:sp>
      <p:pic>
        <p:nvPicPr>
          <p:cNvPr id="1027" name="Picture 3" descr="C:\Users\1\Pictures\АРХИВ\после ремонта 2025 г\photo_5294043214254306891_y.jpg"/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478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4291"/>
            <a:ext cx="6264696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\Documents\Моя работа\Выставки, информации, лекции\Статьи\Выступления на коллегии\Коллегия 26.03.2026\д. 2. л.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5606"/>
            <a:ext cx="4690653" cy="325642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ocuments\Моя работа\Выставки, информации, лекции\Статьи\Выступления на коллегии\Коллегия 26.03.2026\д.5. л. 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7614"/>
            <a:ext cx="4275323" cy="26100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ocuments\Моя работа\Выставки, информации, лекции\Статьи\Выступления на коллегии\Коллегия 26.03.2026\приказ от 30.09.193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31" y="1967712"/>
            <a:ext cx="3126234" cy="28189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11760" y="221973"/>
            <a:ext cx="6192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"/>
              </a:rPr>
              <a:t>Приказы заведующего отделом </a:t>
            </a:r>
            <a:endParaRPr lang="ru-RU" sz="2800" dirty="0" smtClean="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"/>
            </a:endParaRPr>
          </a:p>
          <a:p>
            <a:r>
              <a:rPr lang="ru-RU" sz="2800" dirty="0" smtClean="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"/>
              </a:rPr>
              <a:t>по </a:t>
            </a:r>
            <a:r>
              <a:rPr lang="ru-RU" sz="2800" dirty="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"/>
              </a:rPr>
              <a:t>личному составу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cuments\Моя работа\Выставки, информации, лекции\Статьи\Выступления на коллегии\Коллегия 26.03.2026\д. 14 л.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049">
            <a:off x="4743965" y="802626"/>
            <a:ext cx="2680404" cy="3255697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Google Shape;241;p33"/>
          <p:cNvSpPr/>
          <p:nvPr/>
        </p:nvSpPr>
        <p:spPr>
          <a:xfrm>
            <a:off x="-1166" y="339502"/>
            <a:ext cx="5083800" cy="6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611560" y="339502"/>
            <a:ext cx="7488832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2800" dirty="0"/>
              <a:t>Личные дела сотрудников отдела и учителей района </a:t>
            </a:r>
            <a:endParaRPr sz="2800" dirty="0"/>
          </a:p>
        </p:txBody>
      </p:sp>
      <p:cxnSp>
        <p:nvCxnSpPr>
          <p:cNvPr id="245" name="Google Shape;245;p33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Прямоугольник 2"/>
          <p:cNvSpPr/>
          <p:nvPr/>
        </p:nvSpPr>
        <p:spPr>
          <a:xfrm>
            <a:off x="596518" y="1559335"/>
            <a:ext cx="3888432" cy="271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заявления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личные листки по учету кадров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личные карточки учителя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автобиографии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характеристики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справки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копии документов об образовании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переписка</a:t>
            </a:r>
          </a:p>
        </p:txBody>
      </p:sp>
      <p:pic>
        <p:nvPicPr>
          <p:cNvPr id="4099" name="Picture 3" descr="C:\Users\1\Documents\Моя работа\Выставки, информации, лекции\Статьи\Выступления на коллегии\Коллегия 26.03.2026\д. 12. л.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63498"/>
            <a:ext cx="2232248" cy="26597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35" y="1779662"/>
            <a:ext cx="2236787" cy="31877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583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7622"/>
            <a:ext cx="2670175" cy="37195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" name="Google Shape;241;p33"/>
          <p:cNvSpPr/>
          <p:nvPr/>
        </p:nvSpPr>
        <p:spPr>
          <a:xfrm>
            <a:off x="619361" y="195486"/>
            <a:ext cx="5976664" cy="6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310283" y="197091"/>
            <a:ext cx="659482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800" dirty="0"/>
              <a:t>Документы из личных дел</a:t>
            </a:r>
            <a:endParaRPr sz="2800" dirty="0"/>
          </a:p>
        </p:txBody>
      </p:sp>
      <p:cxnSp>
        <p:nvCxnSpPr>
          <p:cNvPr id="245" name="Google Shape;245;p33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5" name="Picture 5" descr="C:\Users\1\Documents\Моя работа\Выставки, информации, лекции\Статьи\Выступления на коллегии\Коллегия 26.03.2026\трудовой спис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11" y="1057622"/>
            <a:ext cx="2218072" cy="33221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1\Documents\Моя работа\Выставки, информации, лекции\Статьи\Выступления на коллегии\Коллегия 26.03.2026\Чирцова Анна Ивановна Д. 7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06" y="2499742"/>
            <a:ext cx="2475938" cy="254621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ocuments\Моя работа\Выставки, информации, лекции\Статьи\Выступления на коллегии\Коллегия 26.03.2026\справ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392" y="771550"/>
            <a:ext cx="2496727" cy="30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ocuments\Моя работа\Выставки, информации, лекции\Статьи\Выступления на коллегии\Коллегия 26.03.2026\д. 12. л.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91830"/>
            <a:ext cx="3079304" cy="153798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230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/>
          <p:nvPr/>
        </p:nvSpPr>
        <p:spPr>
          <a:xfrm>
            <a:off x="8490502" y="433065"/>
            <a:ext cx="315900" cy="31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9"/>
          <p:cNvSpPr/>
          <p:nvPr/>
        </p:nvSpPr>
        <p:spPr>
          <a:xfrm>
            <a:off x="4990114" y="3817561"/>
            <a:ext cx="315900" cy="315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C:\Users\1\Documents\Моя работа\Выставки, информации, лекции\выставки к 70-ти и 75-летию Победы\75,80 летию ПОБЕДЫ\Алёшины\scan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62" y="869260"/>
            <a:ext cx="5041236" cy="370801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cuments\Моя работа\Выставки, информации, лекции\Статьи\Выступления на коллегии\Коллегия 26.03.2026\д.9 л.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16" y="1203598"/>
            <a:ext cx="3669994" cy="27138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2212" y="3962682"/>
            <a:ext cx="3658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Алешин Василий Федорович – курсант Каменского педтехникума </a:t>
            </a:r>
          </a:p>
          <a:p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(стоит, 4-й ряд, крайний слева)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6502"/>
            <a:ext cx="59801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85231" y="161123"/>
            <a:ext cx="4552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13131"/>
                </a:solidFill>
                <a:latin typeface="Manrope ExtraBold"/>
                <a:sym typeface="Manrope ExtraBold"/>
              </a:rPr>
              <a:t>Документы из личных дел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ocuments\Моя работа\Выставки, информации, лекции\выставки к 70-ти и 75-летию Победы\75,80 летию ПОБЕДЫ\Алёшины\scan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53383"/>
            <a:ext cx="2198884" cy="321817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ocuments\Моя работа\Выставки, информации, лекции\Статьи\Выступления на коллегии\Коллегия 26.03.2026\д.9 л. 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56" y="195486"/>
            <a:ext cx="3633223" cy="47057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2972" y="195486"/>
            <a:ext cx="4552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313131"/>
                </a:solidFill>
                <a:latin typeface="Manrope ExtraBold"/>
                <a:sym typeface="Manrope ExtraBold"/>
              </a:rPr>
              <a:t>Документы из личных дел</a:t>
            </a:r>
            <a:endParaRPr lang="ru-RU" dirty="0"/>
          </a:p>
        </p:txBody>
      </p:sp>
      <p:pic>
        <p:nvPicPr>
          <p:cNvPr id="3" name="Picture 2" descr="C:\Users\1\Documents\Моя работа\Выставки, информации, лекции\выставки к 70-ти и 75-летию Победы\75,80 летию ПОБЕДЫ\Алёшины\scan0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12068"/>
            <a:ext cx="1701093" cy="285949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ocuments\Моя работа\Выставки, информации, лекции\выставки к 70-ти и 75-летию Победы\75,80 летию ПОБЕДЫ\Алёшины\scan00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548341"/>
            <a:ext cx="1548153" cy="231819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" name="Google Shape;362;p39"/>
          <p:cNvSpPr/>
          <p:nvPr/>
        </p:nvSpPr>
        <p:spPr>
          <a:xfrm>
            <a:off x="179512" y="4691526"/>
            <a:ext cx="315900" cy="31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277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ocuments\Моя работа\Выставки, информации, лекции\Статьи\Выступления на коллегии\Коллегия 26.03.2026\д. 14. Л.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79057"/>
            <a:ext cx="2679242" cy="34209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1" name="Google Shape;241;p33"/>
          <p:cNvSpPr/>
          <p:nvPr/>
        </p:nvSpPr>
        <p:spPr>
          <a:xfrm>
            <a:off x="616701" y="267494"/>
            <a:ext cx="5976664" cy="6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302482" y="267494"/>
            <a:ext cx="659482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800" dirty="0"/>
              <a:t>Документы из личных дел</a:t>
            </a:r>
            <a:endParaRPr sz="2800" dirty="0"/>
          </a:p>
        </p:txBody>
      </p:sp>
      <p:cxnSp>
        <p:nvCxnSpPr>
          <p:cNvPr id="245" name="Google Shape;245;p33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98" name="Picture 2" descr="C:\Users\1\Documents\Моя работа\Выставки, информации, лекции\Статьи\Выступления на коллегии\Коллегия 26.03.2026\д. 1 л.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92091"/>
            <a:ext cx="3029759" cy="33010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1\Documents\Моя работа\Выставки, информации, лекции\Статьи\Выступления на коллегии\Коллегия 26.03.2026\д. 12. л.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43" y="1851670"/>
            <a:ext cx="2565544" cy="29674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243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/>
          <p:nvPr/>
        </p:nvSpPr>
        <p:spPr>
          <a:xfrm>
            <a:off x="616701" y="267494"/>
            <a:ext cx="5976664" cy="6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302482" y="267494"/>
            <a:ext cx="659482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800" dirty="0"/>
              <a:t>Автобиографии</a:t>
            </a:r>
            <a:endParaRPr sz="2800" dirty="0"/>
          </a:p>
        </p:txBody>
      </p:sp>
      <p:cxnSp>
        <p:nvCxnSpPr>
          <p:cNvPr id="245" name="Google Shape;245;p33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70" name="Picture 2" descr="C:\Users\1\Documents\Моя работа\Выставки, информации, лекции\Статьи\Выступления на коллегии\Коллегия 26.03.2026\д. 5. л. 114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9" y="1018040"/>
            <a:ext cx="3165154" cy="35939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44459"/>
            <a:ext cx="3205347" cy="40109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1\Documents\Моя работа\Выставки, информации, лекции\Статьи\Выступления на коллегии\Коллегия 26.03.2026\л. 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65" y="1419622"/>
            <a:ext cx="2826900" cy="337156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903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/>
          <p:nvPr/>
        </p:nvSpPr>
        <p:spPr>
          <a:xfrm>
            <a:off x="1331640" y="136084"/>
            <a:ext cx="6840760" cy="6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1619672" y="197284"/>
            <a:ext cx="6624737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2800" dirty="0"/>
              <a:t>Ведомости по заработной плате</a:t>
            </a:r>
            <a:endParaRPr sz="2800" dirty="0"/>
          </a:p>
        </p:txBody>
      </p:sp>
      <p:cxnSp>
        <p:nvCxnSpPr>
          <p:cNvPr id="245" name="Google Shape;245;p33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98" name="Picture 2" descr="C:\Users\1\Documents\Моя работа\Выставки, информации, лекции\Статьи\Выступления на коллегии\Коллегия 26.03.2026\д. 21. л. 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18518"/>
            <a:ext cx="5513753" cy="404659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9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005346"/>
            <a:ext cx="2983509" cy="30777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/>
              <a:t>http://baevoarhiv.ru/index.php?id=5</a:t>
            </a:r>
          </a:p>
        </p:txBody>
      </p:sp>
      <p:pic>
        <p:nvPicPr>
          <p:cNvPr id="3075" name="Picture 3" descr="C:\Users\1\Documents\Моя работа\Выставки, информации, лекции\Статьи\Выступления на коллегии\Коллегия 26.03.2026\сай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1510"/>
            <a:ext cx="5388532" cy="424847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Прямоугольник 3"/>
          <p:cNvSpPr/>
          <p:nvPr/>
        </p:nvSpPr>
        <p:spPr>
          <a:xfrm>
            <a:off x="395536" y="2509613"/>
            <a:ext cx="3182281" cy="30777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dirty="0"/>
              <a:t>http://baevoarhiv.ru/index.php?id=168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339502"/>
            <a:ext cx="3024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На сайте архива размещены </a:t>
            </a:r>
          </a:p>
          <a:p>
            <a:r>
              <a:rPr lang="ru-RU" sz="1600" dirty="0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списки работников системы образования и финансовых органов</a:t>
            </a:r>
          </a:p>
          <a:p>
            <a:r>
              <a:rPr lang="ru-RU" sz="1600" dirty="0">
                <a:solidFill>
                  <a:schemeClr val="dk1"/>
                </a:solidFill>
                <a:latin typeface="Manrope"/>
                <a:ea typeface="Manrope"/>
                <a:cs typeface="Manrope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81BF660-094D-49FE-B57A-2B6552E05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096344"/>
            <a:ext cx="1563638" cy="1563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7534"/>
            <a:ext cx="16637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2464128"/>
            <a:ext cx="3363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http://baevoarhiv.ru/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3107269"/>
            <a:ext cx="3962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baevoarhiv@yandex.ru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3848730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+7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(38585)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22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-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4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-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</a:rPr>
              <a:t>63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72841" y="699542"/>
            <a:ext cx="36150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Noto Serif Ethiopic"/>
                <a:sym typeface="Noto Serif Ethiopic"/>
              </a:rPr>
              <a:t>Горбоносова О.Н.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2841" y="1347614"/>
            <a:ext cx="46470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tx2"/>
                </a:solidFill>
                <a:latin typeface="Noto Serif Ethiopic"/>
              </a:rPr>
              <a:t>начальник архивного отдела Администрации Баевского района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1CA306D-0EED-406E-981A-759471C80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579690"/>
            <a:ext cx="1715267" cy="17152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1428870-67A7-4801-8F73-47DA90F7D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0601" y="3923660"/>
            <a:ext cx="376282" cy="376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61980ED-4943-4BFA-B0E1-07F5C7FDB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582" y="3216478"/>
            <a:ext cx="395301" cy="3953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9699959-B46E-4139-A219-20666614C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1582" y="2558067"/>
            <a:ext cx="395301" cy="3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9" y="483518"/>
            <a:ext cx="4617319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720000" y="445024"/>
            <a:ext cx="7704000" cy="6865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800" dirty="0">
                <a:solidFill>
                  <a:schemeClr val="tx2"/>
                </a:solidFill>
                <a:latin typeface="Manrope"/>
                <a:ea typeface="Manrope"/>
                <a:cs typeface="Manrope"/>
                <a:sym typeface="Manrope"/>
              </a:rPr>
              <a:t>Брать или не брать? – вот в чем вопрос</a:t>
            </a:r>
          </a:p>
        </p:txBody>
      </p:sp>
      <p:graphicFrame>
        <p:nvGraphicFramePr>
          <p:cNvPr id="160" name="Google Shape;160;p27"/>
          <p:cNvGraphicFramePr/>
          <p:nvPr>
            <p:extLst>
              <p:ext uri="{D42A27DB-BD31-4B8C-83A1-F6EECF244321}">
                <p14:modId xmlns:p14="http://schemas.microsoft.com/office/powerpoint/2010/main" val="2322735491"/>
              </p:ext>
            </p:extLst>
          </p:nvPr>
        </p:nvGraphicFramePr>
        <p:xfrm>
          <a:off x="720000" y="1614824"/>
          <a:ext cx="7956456" cy="2109054"/>
        </p:xfrm>
        <a:graphic>
          <a:graphicData uri="http://schemas.openxmlformats.org/drawingml/2006/table">
            <a:tbl>
              <a:tblPr>
                <a:noFill/>
                <a:tableStyleId>{D0DDFC18-2C9D-40A4-A758-5DE2124A447E}</a:tableStyleId>
              </a:tblPr>
              <a:tblGrid>
                <a:gridCol w="3203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7525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4491">
                <a:tc row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Комплектование</a:t>
                      </a: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документами — важнейшее  направление в работе архивов</a:t>
                      </a:r>
                      <a:endParaRPr sz="1800" dirty="0">
                        <a:solidFill>
                          <a:schemeClr val="lt1"/>
                        </a:solidFill>
                        <a:latin typeface="Manrope ExtraBold"/>
                        <a:ea typeface="Manrope ExtraBold"/>
                        <a:cs typeface="Manrope ExtraBold"/>
                        <a:sym typeface="Manrope ExtraBold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 flip="none" rotWithShape="1">
                      <a:gsLst>
                        <a:gs pos="0">
                          <a:schemeClr val="dk2">
                            <a:tint val="66000"/>
                            <a:satMod val="160000"/>
                          </a:schemeClr>
                        </a:gs>
                        <a:gs pos="50000">
                          <a:schemeClr val="dk2">
                            <a:tint val="44500"/>
                            <a:satMod val="160000"/>
                          </a:schemeClr>
                        </a:gs>
                        <a:gs pos="100000">
                          <a:schemeClr val="dk2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От качества поступающих на хранение документов зависит ценность и востребованность архивного учреждения</a:t>
                      </a:r>
                      <a:endParaRPr sz="1400" dirty="0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4563">
                <a:tc vMerge="1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u="sng" dirty="0">
                        <a:solidFill>
                          <a:schemeClr val="lt1"/>
                        </a:solidFill>
                        <a:latin typeface="Manrope ExtraBold"/>
                        <a:ea typeface="Manrope ExtraBold"/>
                        <a:cs typeface="Manrope ExtraBold"/>
                        <a:sym typeface="Manrope ExtraBold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ru-RU" sz="1400" dirty="0">
                          <a:solidFill>
                            <a:schemeClr val="dk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Документы по личному составу отражают трудовые отношения и имеют социальную, правовую и историческую ценность</a:t>
                      </a:r>
                      <a:endParaRPr sz="1400" dirty="0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9595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33" y="339502"/>
            <a:ext cx="5568966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" name="Google Shape;196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802846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Сроки хранения документов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по </a:t>
            </a:r>
            <a:r>
              <a:rPr lang="ru-RU" sz="2800" dirty="0"/>
              <a:t>личному составу</a:t>
            </a:r>
            <a:endParaRPr sz="2800" dirty="0"/>
          </a:p>
        </p:txBody>
      </p:sp>
      <p:cxnSp>
        <p:nvCxnSpPr>
          <p:cNvPr id="199" name="Google Shape;199;p30"/>
          <p:cNvCxnSpPr/>
          <p:nvPr/>
        </p:nvCxnSpPr>
        <p:spPr>
          <a:xfrm>
            <a:off x="3590473" y="2283718"/>
            <a:ext cx="720080" cy="172819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Google Shape;201;p30"/>
          <p:cNvSpPr/>
          <p:nvPr/>
        </p:nvSpPr>
        <p:spPr>
          <a:xfrm>
            <a:off x="5515084" y="1779662"/>
            <a:ext cx="2664296" cy="158417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0"/>
          <p:cNvSpPr/>
          <p:nvPr/>
        </p:nvSpPr>
        <p:spPr>
          <a:xfrm>
            <a:off x="1070193" y="1419622"/>
            <a:ext cx="2520280" cy="194421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7" name="Google Shape;207;p30"/>
          <p:cNvCxnSpPr/>
          <p:nvPr/>
        </p:nvCxnSpPr>
        <p:spPr>
          <a:xfrm flipH="1">
            <a:off x="4934289" y="2247714"/>
            <a:ext cx="576064" cy="18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3" name="Google Shape;213;p30"/>
          <p:cNvSpPr txBox="1">
            <a:spLocks noGrp="1"/>
          </p:cNvSpPr>
          <p:nvPr>
            <p:ph type="subTitle" idx="4294967295"/>
          </p:nvPr>
        </p:nvSpPr>
        <p:spPr>
          <a:xfrm>
            <a:off x="1539060" y="2079950"/>
            <a:ext cx="1745400" cy="2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ru-RU" sz="20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75 лет ЭПК </a:t>
            </a:r>
            <a:endParaRPr sz="20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14" name="Google Shape;214;p30"/>
          <p:cNvSpPr txBox="1">
            <a:spLocks noGrp="1"/>
          </p:cNvSpPr>
          <p:nvPr>
            <p:ph type="subTitle" idx="4294967295"/>
          </p:nvPr>
        </p:nvSpPr>
        <p:spPr>
          <a:xfrm>
            <a:off x="1539060" y="2571750"/>
            <a:ext cx="1745400" cy="2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</a:rPr>
              <a:t>до 2003 года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15" name="Google Shape;215;p30"/>
          <p:cNvSpPr txBox="1">
            <a:spLocks noGrp="1"/>
          </p:cNvSpPr>
          <p:nvPr>
            <p:ph type="subTitle" idx="4294967295"/>
          </p:nvPr>
        </p:nvSpPr>
        <p:spPr>
          <a:xfrm>
            <a:off x="5974532" y="2283116"/>
            <a:ext cx="1745400" cy="2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ru-RU" sz="20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50 лет ЭПК </a:t>
            </a:r>
            <a:endParaRPr sz="20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16" name="Google Shape;216;p30"/>
          <p:cNvSpPr txBox="1">
            <a:spLocks noGrp="1"/>
          </p:cNvSpPr>
          <p:nvPr>
            <p:ph type="subTitle" idx="4294967295"/>
          </p:nvPr>
        </p:nvSpPr>
        <p:spPr>
          <a:xfrm>
            <a:off x="5974532" y="2715766"/>
            <a:ext cx="1745400" cy="2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lt1"/>
                </a:solidFill>
              </a:rPr>
              <a:t>с 2004 года</a:t>
            </a:r>
            <a:endParaRPr dirty="0">
              <a:solidFill>
                <a:schemeClr val="l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45741"/>
            <a:ext cx="4464496" cy="63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31840" y="4092954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Экспертиза ценности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subTitle" idx="1"/>
          </p:nvPr>
        </p:nvSpPr>
        <p:spPr>
          <a:xfrm>
            <a:off x="4788024" y="1707654"/>
            <a:ext cx="4176464" cy="14525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endParaRPr lang="ru-RU" sz="2000" dirty="0"/>
          </a:p>
          <a:p>
            <a:pPr marL="0" lvl="0" indent="0"/>
            <a:endParaRPr lang="ru-RU" sz="2000" dirty="0"/>
          </a:p>
          <a:p>
            <a:pPr marL="0" lvl="0" indent="0"/>
            <a:r>
              <a:rPr lang="ru-RU" sz="2000" dirty="0"/>
              <a:t>Федеральный закон </a:t>
            </a:r>
          </a:p>
          <a:p>
            <a:pPr marL="0" lvl="0" indent="0"/>
            <a:r>
              <a:rPr lang="ru-RU" sz="2000" dirty="0"/>
              <a:t>от 22.10.2004 № 125-ФЗ </a:t>
            </a:r>
          </a:p>
          <a:p>
            <a:pPr marL="0" lvl="0" indent="0"/>
            <a:r>
              <a:rPr lang="ru-RU" sz="2000" dirty="0"/>
              <a:t>«Об архивном деле </a:t>
            </a:r>
          </a:p>
          <a:p>
            <a:pPr marL="0" lvl="0" indent="0"/>
            <a:r>
              <a:rPr lang="ru-RU" sz="2000" dirty="0"/>
              <a:t>в Российской Федерации» </a:t>
            </a:r>
          </a:p>
          <a:p>
            <a:pPr marL="0" lvl="0" indent="0"/>
            <a:r>
              <a:rPr lang="ru-RU" sz="2000" dirty="0"/>
              <a:t>(ч. 3 ст. 22.1)</a:t>
            </a:r>
          </a:p>
          <a:p>
            <a:pPr marL="0" lvl="0" indent="0"/>
            <a:endParaRPr lang="ru-RU" sz="2000" dirty="0"/>
          </a:p>
          <a:p>
            <a:pPr marL="0" lvl="0" indent="0"/>
            <a:r>
              <a:rPr lang="ru-RU" sz="2000" dirty="0"/>
              <a:t>Методические рекомендации </a:t>
            </a:r>
          </a:p>
          <a:p>
            <a:pPr marL="0" lvl="0" indent="0"/>
            <a:r>
              <a:rPr lang="ru-RU" sz="2000" dirty="0"/>
              <a:t>по работе с документами </a:t>
            </a:r>
          </a:p>
          <a:p>
            <a:pPr marL="0" lvl="0" indent="0"/>
            <a:r>
              <a:rPr lang="ru-RU" sz="2000" dirty="0"/>
              <a:t>по личному составу в государственных и муниципальных архивах, архивах организаций (2018 г.) </a:t>
            </a:r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2915816" y="51470"/>
            <a:ext cx="3960440" cy="864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Нормативная база</a:t>
            </a:r>
            <a:endParaRPr sz="3200" dirty="0"/>
          </a:p>
        </p:txBody>
      </p:sp>
      <p:pic>
        <p:nvPicPr>
          <p:cNvPr id="2051" name="Picture 3" descr="C:\Users\1\Documents\Моя работа\Выставки, информации, лекции\Статьи\Выступления на коллегии\Коллегия 26.03.2026\порта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7574"/>
            <a:ext cx="3600400" cy="384508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62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subTitle" idx="1"/>
          </p:nvPr>
        </p:nvSpPr>
        <p:spPr>
          <a:xfrm>
            <a:off x="4355976" y="1707654"/>
            <a:ext cx="4536504" cy="14525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ru-RU" sz="2400" dirty="0"/>
              <a:t>Методические рекомендаций «Экспертиза ценности и отбор в состав Архивного фонда Российской Федерации документов по личному составу»(2014 г.) </a:t>
            </a:r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4211960" y="195486"/>
            <a:ext cx="4320480" cy="8640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Нормативная база</a:t>
            </a:r>
            <a:endParaRPr sz="3200" dirty="0"/>
          </a:p>
        </p:txBody>
      </p:sp>
      <p:pic>
        <p:nvPicPr>
          <p:cNvPr id="2050" name="Picture 2" descr="C:\Users\1\Documents\Моя работа\Выставки, информации, лекции\Статьи\Выступления на коллегии\Коллегия 26.03.2026\мето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5486"/>
            <a:ext cx="3240360" cy="458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77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 txBox="1">
            <a:spLocks noGrp="1"/>
          </p:cNvSpPr>
          <p:nvPr>
            <p:ph type="title"/>
          </p:nvPr>
        </p:nvSpPr>
        <p:spPr>
          <a:xfrm>
            <a:off x="827584" y="4115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3200" dirty="0">
                <a:latin typeface="Calibri"/>
                <a:ea typeface="Calibri"/>
                <a:cs typeface="Times New Roman"/>
              </a:rPr>
              <a:t>Периоды особой значимости</a:t>
            </a:r>
            <a:endParaRPr dirty="0"/>
          </a:p>
        </p:txBody>
      </p:sp>
      <p:sp>
        <p:nvSpPr>
          <p:cNvPr id="258" name="Google Shape;258;p35"/>
          <p:cNvSpPr txBox="1">
            <a:spLocks noGrp="1"/>
          </p:cNvSpPr>
          <p:nvPr>
            <p:ph type="subTitle" idx="4294967295"/>
          </p:nvPr>
        </p:nvSpPr>
        <p:spPr>
          <a:xfrm>
            <a:off x="2382900" y="1669106"/>
            <a:ext cx="2189099" cy="56795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ru-RU" sz="20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1917–1945 гг.</a:t>
            </a:r>
            <a:endParaRPr sz="20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59" name="Google Shape;259;p35"/>
          <p:cNvSpPr txBox="1">
            <a:spLocks noGrp="1"/>
          </p:cNvSpPr>
          <p:nvPr>
            <p:ph type="subTitle" idx="4294967295"/>
          </p:nvPr>
        </p:nvSpPr>
        <p:spPr>
          <a:xfrm>
            <a:off x="4593425" y="1700181"/>
            <a:ext cx="3734304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000" dirty="0"/>
              <a:t>переломные, судьбоносные, </a:t>
            </a:r>
            <a:endParaRPr sz="2000" dirty="0"/>
          </a:p>
        </p:txBody>
      </p:sp>
      <p:sp>
        <p:nvSpPr>
          <p:cNvPr id="260" name="Google Shape;260;p35"/>
          <p:cNvSpPr txBox="1">
            <a:spLocks noGrp="1"/>
          </p:cNvSpPr>
          <p:nvPr>
            <p:ph type="subTitle" idx="4294967295"/>
          </p:nvPr>
        </p:nvSpPr>
        <p:spPr>
          <a:xfrm>
            <a:off x="2382900" y="2548831"/>
            <a:ext cx="2189099" cy="567908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1990-1994 гг.</a:t>
            </a:r>
            <a:endParaRPr sz="20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61" name="Google Shape;261;p35"/>
          <p:cNvSpPr txBox="1">
            <a:spLocks noGrp="1"/>
          </p:cNvSpPr>
          <p:nvPr>
            <p:ph type="subTitle" idx="4294967295"/>
          </p:nvPr>
        </p:nvSpPr>
        <p:spPr>
          <a:xfrm>
            <a:off x="4634133" y="2565487"/>
            <a:ext cx="387832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ru-RU" sz="2000" dirty="0"/>
              <a:t>чрезвычайные этапы развития </a:t>
            </a:r>
          </a:p>
        </p:txBody>
      </p:sp>
      <p:sp>
        <p:nvSpPr>
          <p:cNvPr id="262" name="Google Shape;262;p35"/>
          <p:cNvSpPr txBox="1">
            <a:spLocks noGrp="1"/>
          </p:cNvSpPr>
          <p:nvPr>
            <p:ph type="subTitle" idx="4294967295"/>
          </p:nvPr>
        </p:nvSpPr>
        <p:spPr>
          <a:xfrm>
            <a:off x="2388396" y="3428506"/>
            <a:ext cx="2183604" cy="567917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lt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1950-1960-е гг.</a:t>
            </a:r>
            <a:endParaRPr sz="2000" dirty="0">
              <a:solidFill>
                <a:schemeClr val="lt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263" name="Google Shape;263;p35"/>
          <p:cNvSpPr txBox="1">
            <a:spLocks noGrp="1"/>
          </p:cNvSpPr>
          <p:nvPr>
            <p:ph type="subTitle" idx="4294967295"/>
          </p:nvPr>
        </p:nvSpPr>
        <p:spPr>
          <a:xfrm>
            <a:off x="4824975" y="3308043"/>
            <a:ext cx="36004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2000" dirty="0"/>
              <a:t>для Алтайского края -период освоения целины </a:t>
            </a:r>
            <a:endParaRPr sz="2000" dirty="0"/>
          </a:p>
        </p:txBody>
      </p:sp>
      <p:sp>
        <p:nvSpPr>
          <p:cNvPr id="266" name="Google Shape;266;p35"/>
          <p:cNvSpPr/>
          <p:nvPr/>
        </p:nvSpPr>
        <p:spPr>
          <a:xfrm>
            <a:off x="1465744" y="1669106"/>
            <a:ext cx="645300" cy="63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5"/>
          <p:cNvSpPr/>
          <p:nvPr/>
        </p:nvSpPr>
        <p:spPr>
          <a:xfrm>
            <a:off x="1465794" y="2548831"/>
            <a:ext cx="645300" cy="63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5"/>
          <p:cNvSpPr/>
          <p:nvPr/>
        </p:nvSpPr>
        <p:spPr>
          <a:xfrm>
            <a:off x="1465794" y="3428506"/>
            <a:ext cx="645300" cy="63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0" name="Google Shape;270;p35"/>
          <p:cNvCxnSpPr>
            <a:stCxn id="266" idx="2"/>
            <a:endCxn id="267" idx="0"/>
          </p:cNvCxnSpPr>
          <p:nvPr/>
        </p:nvCxnSpPr>
        <p:spPr>
          <a:xfrm>
            <a:off x="1788394" y="2299106"/>
            <a:ext cx="50" cy="2497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35"/>
          <p:cNvCxnSpPr>
            <a:stCxn id="267" idx="2"/>
            <a:endCxn id="268" idx="0"/>
          </p:cNvCxnSpPr>
          <p:nvPr/>
        </p:nvCxnSpPr>
        <p:spPr>
          <a:xfrm>
            <a:off x="1788444" y="3178831"/>
            <a:ext cx="0" cy="249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3" name="Google Shape;273;p35"/>
          <p:cNvGrpSpPr/>
          <p:nvPr/>
        </p:nvGrpSpPr>
        <p:grpSpPr>
          <a:xfrm>
            <a:off x="1596582" y="1802389"/>
            <a:ext cx="362970" cy="353631"/>
            <a:chOff x="7990840" y="2435226"/>
            <a:chExt cx="354363" cy="353631"/>
          </a:xfrm>
        </p:grpSpPr>
        <p:sp>
          <p:nvSpPr>
            <p:cNvPr id="274" name="Google Shape;274;p35"/>
            <p:cNvSpPr/>
            <p:nvPr/>
          </p:nvSpPr>
          <p:spPr>
            <a:xfrm>
              <a:off x="7990840" y="2435226"/>
              <a:ext cx="354363" cy="353631"/>
            </a:xfrm>
            <a:custGeom>
              <a:avLst/>
              <a:gdLst/>
              <a:ahLst/>
              <a:cxnLst/>
              <a:rect l="l" t="t" r="r" b="b"/>
              <a:pathLst>
                <a:path w="11133" h="11110" extrusionOk="0">
                  <a:moveTo>
                    <a:pt x="3477" y="1727"/>
                  </a:moveTo>
                  <a:cubicBezTo>
                    <a:pt x="3679" y="1727"/>
                    <a:pt x="3834" y="1894"/>
                    <a:pt x="3834" y="2084"/>
                  </a:cubicBezTo>
                  <a:lnTo>
                    <a:pt x="3834" y="2430"/>
                  </a:lnTo>
                  <a:cubicBezTo>
                    <a:pt x="3834" y="2727"/>
                    <a:pt x="3596" y="2965"/>
                    <a:pt x="3298" y="2965"/>
                  </a:cubicBezTo>
                  <a:cubicBezTo>
                    <a:pt x="3024" y="2965"/>
                    <a:pt x="2786" y="2727"/>
                    <a:pt x="2786" y="2430"/>
                  </a:cubicBezTo>
                  <a:lnTo>
                    <a:pt x="2786" y="2084"/>
                  </a:lnTo>
                  <a:cubicBezTo>
                    <a:pt x="2786" y="1894"/>
                    <a:pt x="2941" y="1727"/>
                    <a:pt x="3143" y="1727"/>
                  </a:cubicBezTo>
                  <a:close/>
                  <a:moveTo>
                    <a:pt x="3477" y="3299"/>
                  </a:moveTo>
                  <a:lnTo>
                    <a:pt x="3477" y="3311"/>
                  </a:lnTo>
                  <a:cubicBezTo>
                    <a:pt x="3501" y="3382"/>
                    <a:pt x="3513" y="3454"/>
                    <a:pt x="3536" y="3537"/>
                  </a:cubicBezTo>
                  <a:lnTo>
                    <a:pt x="3322" y="3751"/>
                  </a:lnTo>
                  <a:lnTo>
                    <a:pt x="3286" y="3751"/>
                  </a:lnTo>
                  <a:lnTo>
                    <a:pt x="3060" y="3537"/>
                  </a:lnTo>
                  <a:cubicBezTo>
                    <a:pt x="3096" y="3489"/>
                    <a:pt x="3108" y="3430"/>
                    <a:pt x="3108" y="3370"/>
                  </a:cubicBezTo>
                  <a:lnTo>
                    <a:pt x="3108" y="3299"/>
                  </a:lnTo>
                  <a:close/>
                  <a:moveTo>
                    <a:pt x="5418" y="4966"/>
                  </a:moveTo>
                  <a:lnTo>
                    <a:pt x="5418" y="7025"/>
                  </a:lnTo>
                  <a:lnTo>
                    <a:pt x="5406" y="7025"/>
                  </a:lnTo>
                  <a:lnTo>
                    <a:pt x="4346" y="7787"/>
                  </a:lnTo>
                  <a:lnTo>
                    <a:pt x="4346" y="5180"/>
                  </a:lnTo>
                  <a:cubicBezTo>
                    <a:pt x="4429" y="5239"/>
                    <a:pt x="4536" y="5287"/>
                    <a:pt x="4656" y="5299"/>
                  </a:cubicBezTo>
                  <a:lnTo>
                    <a:pt x="4786" y="5299"/>
                  </a:lnTo>
                  <a:cubicBezTo>
                    <a:pt x="4929" y="5287"/>
                    <a:pt x="5060" y="5239"/>
                    <a:pt x="5167" y="5156"/>
                  </a:cubicBezTo>
                  <a:lnTo>
                    <a:pt x="5418" y="4966"/>
                  </a:lnTo>
                  <a:close/>
                  <a:moveTo>
                    <a:pt x="2846" y="3739"/>
                  </a:moveTo>
                  <a:lnTo>
                    <a:pt x="3096" y="3989"/>
                  </a:lnTo>
                  <a:cubicBezTo>
                    <a:pt x="3155" y="4049"/>
                    <a:pt x="3239" y="4096"/>
                    <a:pt x="3334" y="4096"/>
                  </a:cubicBezTo>
                  <a:cubicBezTo>
                    <a:pt x="3417" y="4096"/>
                    <a:pt x="3513" y="4073"/>
                    <a:pt x="3572" y="3989"/>
                  </a:cubicBezTo>
                  <a:lnTo>
                    <a:pt x="3798" y="3775"/>
                  </a:lnTo>
                  <a:cubicBezTo>
                    <a:pt x="3870" y="3799"/>
                    <a:pt x="3941" y="3823"/>
                    <a:pt x="4013" y="3823"/>
                  </a:cubicBezTo>
                  <a:cubicBezTo>
                    <a:pt x="4072" y="3823"/>
                    <a:pt x="4120" y="3858"/>
                    <a:pt x="4167" y="3906"/>
                  </a:cubicBezTo>
                  <a:lnTo>
                    <a:pt x="4644" y="4501"/>
                  </a:lnTo>
                  <a:cubicBezTo>
                    <a:pt x="4676" y="4541"/>
                    <a:pt x="4724" y="4558"/>
                    <a:pt x="4769" y="4558"/>
                  </a:cubicBezTo>
                  <a:cubicBezTo>
                    <a:pt x="4807" y="4558"/>
                    <a:pt x="4843" y="4547"/>
                    <a:pt x="4870" y="4525"/>
                  </a:cubicBezTo>
                  <a:lnTo>
                    <a:pt x="5441" y="4061"/>
                  </a:lnTo>
                  <a:cubicBezTo>
                    <a:pt x="5483" y="4031"/>
                    <a:pt x="5534" y="4016"/>
                    <a:pt x="5581" y="4016"/>
                  </a:cubicBezTo>
                  <a:cubicBezTo>
                    <a:pt x="5629" y="4016"/>
                    <a:pt x="5674" y="4031"/>
                    <a:pt x="5703" y="4061"/>
                  </a:cubicBezTo>
                  <a:cubicBezTo>
                    <a:pt x="5739" y="4108"/>
                    <a:pt x="5763" y="4156"/>
                    <a:pt x="5763" y="4216"/>
                  </a:cubicBezTo>
                  <a:cubicBezTo>
                    <a:pt x="5739" y="4227"/>
                    <a:pt x="5727" y="4275"/>
                    <a:pt x="5679" y="4311"/>
                  </a:cubicBezTo>
                  <a:lnTo>
                    <a:pt x="4953" y="4882"/>
                  </a:lnTo>
                  <a:cubicBezTo>
                    <a:pt x="4894" y="4930"/>
                    <a:pt x="4834" y="4966"/>
                    <a:pt x="4763" y="4966"/>
                  </a:cubicBezTo>
                  <a:lnTo>
                    <a:pt x="4691" y="4966"/>
                  </a:lnTo>
                  <a:cubicBezTo>
                    <a:pt x="4596" y="4942"/>
                    <a:pt x="4513" y="4906"/>
                    <a:pt x="4453" y="4823"/>
                  </a:cubicBezTo>
                  <a:lnTo>
                    <a:pt x="4310" y="4644"/>
                  </a:lnTo>
                  <a:cubicBezTo>
                    <a:pt x="4288" y="4607"/>
                    <a:pt x="4247" y="4588"/>
                    <a:pt x="4205" y="4588"/>
                  </a:cubicBezTo>
                  <a:cubicBezTo>
                    <a:pt x="4180" y="4588"/>
                    <a:pt x="4154" y="4595"/>
                    <a:pt x="4132" y="4608"/>
                  </a:cubicBezTo>
                  <a:cubicBezTo>
                    <a:pt x="4072" y="4632"/>
                    <a:pt x="4036" y="4692"/>
                    <a:pt x="4036" y="4751"/>
                  </a:cubicBezTo>
                  <a:lnTo>
                    <a:pt x="4036" y="8014"/>
                  </a:lnTo>
                  <a:lnTo>
                    <a:pt x="3655" y="8276"/>
                  </a:lnTo>
                  <a:lnTo>
                    <a:pt x="3655" y="6763"/>
                  </a:lnTo>
                  <a:cubicBezTo>
                    <a:pt x="3655" y="6668"/>
                    <a:pt x="3584" y="6597"/>
                    <a:pt x="3501" y="6597"/>
                  </a:cubicBezTo>
                  <a:cubicBezTo>
                    <a:pt x="3405" y="6597"/>
                    <a:pt x="3334" y="6668"/>
                    <a:pt x="3334" y="6763"/>
                  </a:cubicBezTo>
                  <a:lnTo>
                    <a:pt x="3334" y="8502"/>
                  </a:lnTo>
                  <a:lnTo>
                    <a:pt x="2798" y="8895"/>
                  </a:lnTo>
                  <a:lnTo>
                    <a:pt x="2798" y="6811"/>
                  </a:lnTo>
                  <a:cubicBezTo>
                    <a:pt x="2798" y="6644"/>
                    <a:pt x="2751" y="6490"/>
                    <a:pt x="2691" y="6347"/>
                  </a:cubicBezTo>
                  <a:lnTo>
                    <a:pt x="2524" y="6013"/>
                  </a:lnTo>
                  <a:cubicBezTo>
                    <a:pt x="2489" y="5918"/>
                    <a:pt x="2453" y="5811"/>
                    <a:pt x="2453" y="5704"/>
                  </a:cubicBezTo>
                  <a:lnTo>
                    <a:pt x="2453" y="4037"/>
                  </a:lnTo>
                  <a:cubicBezTo>
                    <a:pt x="2453" y="3966"/>
                    <a:pt x="2500" y="3906"/>
                    <a:pt x="2560" y="3870"/>
                  </a:cubicBezTo>
                  <a:lnTo>
                    <a:pt x="2846" y="3739"/>
                  </a:lnTo>
                  <a:close/>
                  <a:moveTo>
                    <a:pt x="5560" y="1"/>
                  </a:moveTo>
                  <a:cubicBezTo>
                    <a:pt x="5477" y="1"/>
                    <a:pt x="5406" y="84"/>
                    <a:pt x="5406" y="167"/>
                  </a:cubicBezTo>
                  <a:lnTo>
                    <a:pt x="5406" y="3680"/>
                  </a:lnTo>
                  <a:cubicBezTo>
                    <a:pt x="5346" y="3692"/>
                    <a:pt x="5287" y="3727"/>
                    <a:pt x="5239" y="3775"/>
                  </a:cubicBezTo>
                  <a:lnTo>
                    <a:pt x="4775" y="4132"/>
                  </a:lnTo>
                  <a:lnTo>
                    <a:pt x="4405" y="3656"/>
                  </a:lnTo>
                  <a:cubicBezTo>
                    <a:pt x="4298" y="3537"/>
                    <a:pt x="4167" y="3454"/>
                    <a:pt x="4001" y="3454"/>
                  </a:cubicBezTo>
                  <a:cubicBezTo>
                    <a:pt x="3894" y="3454"/>
                    <a:pt x="3822" y="3370"/>
                    <a:pt x="3822" y="3275"/>
                  </a:cubicBezTo>
                  <a:lnTo>
                    <a:pt x="3822" y="3096"/>
                  </a:lnTo>
                  <a:cubicBezTo>
                    <a:pt x="4036" y="2953"/>
                    <a:pt x="4167" y="2703"/>
                    <a:pt x="4167" y="2418"/>
                  </a:cubicBezTo>
                  <a:lnTo>
                    <a:pt x="4167" y="2072"/>
                  </a:lnTo>
                  <a:cubicBezTo>
                    <a:pt x="4167" y="1703"/>
                    <a:pt x="3858" y="1394"/>
                    <a:pt x="3477" y="1394"/>
                  </a:cubicBezTo>
                  <a:lnTo>
                    <a:pt x="3143" y="1394"/>
                  </a:lnTo>
                  <a:cubicBezTo>
                    <a:pt x="2762" y="1394"/>
                    <a:pt x="2453" y="1703"/>
                    <a:pt x="2453" y="2072"/>
                  </a:cubicBezTo>
                  <a:lnTo>
                    <a:pt x="2453" y="2418"/>
                  </a:lnTo>
                  <a:cubicBezTo>
                    <a:pt x="2453" y="2703"/>
                    <a:pt x="2584" y="2953"/>
                    <a:pt x="2798" y="3096"/>
                  </a:cubicBezTo>
                  <a:lnTo>
                    <a:pt x="2798" y="3358"/>
                  </a:lnTo>
                  <a:lnTo>
                    <a:pt x="2798" y="3370"/>
                  </a:lnTo>
                  <a:lnTo>
                    <a:pt x="2393" y="3573"/>
                  </a:lnTo>
                  <a:cubicBezTo>
                    <a:pt x="2215" y="3668"/>
                    <a:pt x="2108" y="3846"/>
                    <a:pt x="2108" y="4037"/>
                  </a:cubicBezTo>
                  <a:lnTo>
                    <a:pt x="2108" y="5704"/>
                  </a:lnTo>
                  <a:cubicBezTo>
                    <a:pt x="2108" y="5871"/>
                    <a:pt x="2155" y="6013"/>
                    <a:pt x="2215" y="6168"/>
                  </a:cubicBezTo>
                  <a:lnTo>
                    <a:pt x="2381" y="6490"/>
                  </a:lnTo>
                  <a:cubicBezTo>
                    <a:pt x="2429" y="6597"/>
                    <a:pt x="2453" y="6704"/>
                    <a:pt x="2453" y="6811"/>
                  </a:cubicBezTo>
                  <a:lnTo>
                    <a:pt x="2453" y="9133"/>
                  </a:lnTo>
                  <a:lnTo>
                    <a:pt x="84" y="10812"/>
                  </a:lnTo>
                  <a:cubicBezTo>
                    <a:pt x="12" y="10859"/>
                    <a:pt x="0" y="10954"/>
                    <a:pt x="48" y="11038"/>
                  </a:cubicBezTo>
                  <a:cubicBezTo>
                    <a:pt x="69" y="11081"/>
                    <a:pt x="116" y="11102"/>
                    <a:pt x="166" y="11102"/>
                  </a:cubicBezTo>
                  <a:cubicBezTo>
                    <a:pt x="199" y="11102"/>
                    <a:pt x="234" y="11093"/>
                    <a:pt x="262" y="11074"/>
                  </a:cubicBezTo>
                  <a:lnTo>
                    <a:pt x="5548" y="7323"/>
                  </a:lnTo>
                  <a:lnTo>
                    <a:pt x="10835" y="11074"/>
                  </a:lnTo>
                  <a:cubicBezTo>
                    <a:pt x="10859" y="11097"/>
                    <a:pt x="10894" y="11109"/>
                    <a:pt x="10918" y="11109"/>
                  </a:cubicBezTo>
                  <a:cubicBezTo>
                    <a:pt x="10966" y="11109"/>
                    <a:pt x="11025" y="11074"/>
                    <a:pt x="11061" y="11038"/>
                  </a:cubicBezTo>
                  <a:cubicBezTo>
                    <a:pt x="11133" y="10954"/>
                    <a:pt x="11121" y="10859"/>
                    <a:pt x="11037" y="10812"/>
                  </a:cubicBezTo>
                  <a:lnTo>
                    <a:pt x="5727" y="7049"/>
                  </a:lnTo>
                  <a:lnTo>
                    <a:pt x="5727" y="4692"/>
                  </a:lnTo>
                  <a:lnTo>
                    <a:pt x="5882" y="4573"/>
                  </a:lnTo>
                  <a:cubicBezTo>
                    <a:pt x="6001" y="4477"/>
                    <a:pt x="6072" y="4335"/>
                    <a:pt x="6072" y="4180"/>
                  </a:cubicBezTo>
                  <a:cubicBezTo>
                    <a:pt x="6072" y="4037"/>
                    <a:pt x="6013" y="3882"/>
                    <a:pt x="5906" y="3787"/>
                  </a:cubicBezTo>
                  <a:cubicBezTo>
                    <a:pt x="5858" y="3739"/>
                    <a:pt x="5787" y="3704"/>
                    <a:pt x="5727" y="3680"/>
                  </a:cubicBezTo>
                  <a:lnTo>
                    <a:pt x="5727" y="667"/>
                  </a:lnTo>
                  <a:lnTo>
                    <a:pt x="7906" y="667"/>
                  </a:lnTo>
                  <a:lnTo>
                    <a:pt x="7680" y="1132"/>
                  </a:lnTo>
                  <a:cubicBezTo>
                    <a:pt x="7644" y="1179"/>
                    <a:pt x="7644" y="1239"/>
                    <a:pt x="7680" y="1287"/>
                  </a:cubicBezTo>
                  <a:lnTo>
                    <a:pt x="7906" y="1751"/>
                  </a:lnTo>
                  <a:lnTo>
                    <a:pt x="6251" y="1751"/>
                  </a:lnTo>
                  <a:cubicBezTo>
                    <a:pt x="6156" y="1751"/>
                    <a:pt x="6084" y="1822"/>
                    <a:pt x="6084" y="1906"/>
                  </a:cubicBezTo>
                  <a:cubicBezTo>
                    <a:pt x="6084" y="2001"/>
                    <a:pt x="6156" y="2072"/>
                    <a:pt x="6251" y="2072"/>
                  </a:cubicBezTo>
                  <a:lnTo>
                    <a:pt x="8156" y="2072"/>
                  </a:lnTo>
                  <a:cubicBezTo>
                    <a:pt x="8215" y="2072"/>
                    <a:pt x="8263" y="2049"/>
                    <a:pt x="8287" y="2001"/>
                  </a:cubicBezTo>
                  <a:cubicBezTo>
                    <a:pt x="8323" y="1953"/>
                    <a:pt x="8323" y="1894"/>
                    <a:pt x="8287" y="1834"/>
                  </a:cubicBezTo>
                  <a:lnTo>
                    <a:pt x="7977" y="1215"/>
                  </a:lnTo>
                  <a:lnTo>
                    <a:pt x="8287" y="584"/>
                  </a:lnTo>
                  <a:cubicBezTo>
                    <a:pt x="8323" y="537"/>
                    <a:pt x="8323" y="477"/>
                    <a:pt x="8287" y="417"/>
                  </a:cubicBezTo>
                  <a:cubicBezTo>
                    <a:pt x="8263" y="382"/>
                    <a:pt x="8204" y="346"/>
                    <a:pt x="8156" y="346"/>
                  </a:cubicBezTo>
                  <a:lnTo>
                    <a:pt x="5727" y="346"/>
                  </a:lnTo>
                  <a:lnTo>
                    <a:pt x="5727" y="167"/>
                  </a:lnTo>
                  <a:cubicBezTo>
                    <a:pt x="5727" y="84"/>
                    <a:pt x="5656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8190160" y="2704158"/>
              <a:ext cx="61814" cy="45644"/>
            </a:xfrm>
            <a:custGeom>
              <a:avLst/>
              <a:gdLst/>
              <a:ahLst/>
              <a:cxnLst/>
              <a:rect l="l" t="t" r="r" b="b"/>
              <a:pathLst>
                <a:path w="1942" h="1434" extrusionOk="0">
                  <a:moveTo>
                    <a:pt x="173" y="0"/>
                  </a:moveTo>
                  <a:cubicBezTo>
                    <a:pt x="123" y="0"/>
                    <a:pt x="77" y="22"/>
                    <a:pt x="48" y="65"/>
                  </a:cubicBezTo>
                  <a:cubicBezTo>
                    <a:pt x="1" y="148"/>
                    <a:pt x="13" y="243"/>
                    <a:pt x="96" y="291"/>
                  </a:cubicBezTo>
                  <a:lnTo>
                    <a:pt x="1668" y="1410"/>
                  </a:lnTo>
                  <a:cubicBezTo>
                    <a:pt x="1703" y="1422"/>
                    <a:pt x="1727" y="1434"/>
                    <a:pt x="1763" y="1434"/>
                  </a:cubicBezTo>
                  <a:cubicBezTo>
                    <a:pt x="1799" y="1434"/>
                    <a:pt x="1858" y="1410"/>
                    <a:pt x="1894" y="1362"/>
                  </a:cubicBezTo>
                  <a:cubicBezTo>
                    <a:pt x="1942" y="1291"/>
                    <a:pt x="1918" y="1196"/>
                    <a:pt x="1846" y="1136"/>
                  </a:cubicBezTo>
                  <a:lnTo>
                    <a:pt x="275" y="29"/>
                  </a:lnTo>
                  <a:cubicBezTo>
                    <a:pt x="241" y="10"/>
                    <a:pt x="206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8162882" y="2684201"/>
              <a:ext cx="22026" cy="18239"/>
            </a:xfrm>
            <a:custGeom>
              <a:avLst/>
              <a:gdLst/>
              <a:ahLst/>
              <a:cxnLst/>
              <a:rect l="l" t="t" r="r" b="b"/>
              <a:pathLst>
                <a:path w="692" h="573" extrusionOk="0">
                  <a:moveTo>
                    <a:pt x="177" y="0"/>
                  </a:moveTo>
                  <a:cubicBezTo>
                    <a:pt x="123" y="0"/>
                    <a:pt x="67" y="26"/>
                    <a:pt x="36" y="73"/>
                  </a:cubicBezTo>
                  <a:cubicBezTo>
                    <a:pt x="1" y="144"/>
                    <a:pt x="13" y="251"/>
                    <a:pt x="84" y="299"/>
                  </a:cubicBezTo>
                  <a:lnTo>
                    <a:pt x="429" y="549"/>
                  </a:lnTo>
                  <a:cubicBezTo>
                    <a:pt x="453" y="561"/>
                    <a:pt x="489" y="573"/>
                    <a:pt x="513" y="573"/>
                  </a:cubicBezTo>
                  <a:cubicBezTo>
                    <a:pt x="560" y="573"/>
                    <a:pt x="620" y="549"/>
                    <a:pt x="655" y="501"/>
                  </a:cubicBezTo>
                  <a:cubicBezTo>
                    <a:pt x="691" y="430"/>
                    <a:pt x="679" y="323"/>
                    <a:pt x="608" y="275"/>
                  </a:cubicBezTo>
                  <a:lnTo>
                    <a:pt x="263" y="25"/>
                  </a:lnTo>
                  <a:cubicBezTo>
                    <a:pt x="237" y="8"/>
                    <a:pt x="207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35"/>
          <p:cNvGrpSpPr/>
          <p:nvPr/>
        </p:nvGrpSpPr>
        <p:grpSpPr>
          <a:xfrm>
            <a:off x="1605297" y="3586407"/>
            <a:ext cx="329974" cy="322374"/>
            <a:chOff x="4206763" y="2450951"/>
            <a:chExt cx="322151" cy="322374"/>
          </a:xfrm>
        </p:grpSpPr>
        <p:sp>
          <p:nvSpPr>
            <p:cNvPr id="278" name="Google Shape;278;p35"/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98" y="3560943"/>
            <a:ext cx="29919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18" y="2696349"/>
            <a:ext cx="33496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4"/>
          <p:cNvSpPr/>
          <p:nvPr/>
        </p:nvSpPr>
        <p:spPr>
          <a:xfrm>
            <a:off x="2843808" y="3147814"/>
            <a:ext cx="3960440" cy="8529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300" dirty="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3. Знакомство с опытом коллег </a:t>
            </a:r>
            <a:endParaRPr sz="2300" dirty="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434" name="Google Shape;434;p44"/>
          <p:cNvSpPr/>
          <p:nvPr/>
        </p:nvSpPr>
        <p:spPr>
          <a:xfrm>
            <a:off x="793680" y="1255052"/>
            <a:ext cx="3528392" cy="11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300" dirty="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1. Анализ наличия документов в организациях</a:t>
            </a:r>
            <a:endParaRPr sz="2300" dirty="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435" name="Google Shape;435;p44"/>
          <p:cNvSpPr/>
          <p:nvPr/>
        </p:nvSpPr>
        <p:spPr>
          <a:xfrm>
            <a:off x="4996024" y="1635646"/>
            <a:ext cx="3744416" cy="115452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sz="2300" dirty="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rPr>
              <a:t>2. Изучение нормативно-методической литературы</a:t>
            </a:r>
            <a:endParaRPr sz="2300" dirty="0">
              <a:solidFill>
                <a:schemeClr val="dk1"/>
              </a:solidFill>
              <a:latin typeface="Manrope ExtraBold"/>
              <a:ea typeface="Manrope ExtraBold"/>
              <a:cs typeface="Manrope ExtraBold"/>
              <a:sym typeface="Manrope ExtraBold"/>
            </a:endParaRPr>
          </a:p>
        </p:txBody>
      </p:sp>
      <p:sp>
        <p:nvSpPr>
          <p:cNvPr id="436" name="Google Shape;436;p44"/>
          <p:cNvSpPr txBox="1">
            <a:spLocks noGrp="1"/>
          </p:cNvSpPr>
          <p:nvPr>
            <p:ph type="title"/>
          </p:nvPr>
        </p:nvSpPr>
        <p:spPr>
          <a:xfrm>
            <a:off x="755576" y="33950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Предварительная работа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422">
            <a:off x="284791" y="898726"/>
            <a:ext cx="2954934" cy="37063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" name="Google Shape;232;p32"/>
          <p:cNvSpPr txBox="1">
            <a:spLocks noGrp="1"/>
          </p:cNvSpPr>
          <p:nvPr>
            <p:ph type="body" idx="4294967295"/>
          </p:nvPr>
        </p:nvSpPr>
        <p:spPr>
          <a:xfrm>
            <a:off x="4650368" y="1995686"/>
            <a:ext cx="4094700" cy="28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dirty="0"/>
              <a:t>книги приказов заведующего отделом народного образования по личному составу (1935–1948)</a:t>
            </a:r>
          </a:p>
          <a:p>
            <a:pPr lvl="0">
              <a:spcBef>
                <a:spcPts val="1000"/>
              </a:spcBef>
            </a:pPr>
            <a:r>
              <a:rPr lang="ru-RU" dirty="0"/>
              <a:t>личные дела сотрудников отдела и учителей района (1935–1947)</a:t>
            </a:r>
          </a:p>
          <a:p>
            <a:pPr lvl="0">
              <a:spcBef>
                <a:spcPts val="1000"/>
              </a:spcBef>
            </a:pPr>
            <a:r>
              <a:rPr lang="ru-RU" dirty="0"/>
              <a:t>расчётные ведомости по заработной плате учителей (1947)</a:t>
            </a:r>
            <a:endParaRPr dirty="0"/>
          </a:p>
        </p:txBody>
      </p:sp>
      <p:sp>
        <p:nvSpPr>
          <p:cNvPr id="233" name="Google Shape;233;p32"/>
          <p:cNvSpPr/>
          <p:nvPr/>
        </p:nvSpPr>
        <p:spPr>
          <a:xfrm>
            <a:off x="1259632" y="277421"/>
            <a:ext cx="6781472" cy="138867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subTitle" idx="4294967295"/>
          </p:nvPr>
        </p:nvSpPr>
        <p:spPr>
          <a:xfrm>
            <a:off x="1619672" y="818255"/>
            <a:ext cx="6277596" cy="2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ru-RU" sz="2000" dirty="0"/>
              <a:t>Документы по личному составу </a:t>
            </a:r>
            <a:endParaRPr lang="ru-RU" sz="2000" dirty="0" smtClean="0"/>
          </a:p>
          <a:p>
            <a:pPr marL="0" lvl="0" indent="0" algn="ctr">
              <a:buNone/>
            </a:pPr>
            <a:r>
              <a:rPr lang="ru-RU" sz="2000" dirty="0" smtClean="0"/>
              <a:t>отдела </a:t>
            </a:r>
            <a:r>
              <a:rPr lang="ru-RU" sz="2000" dirty="0"/>
              <a:t>народного образования Баевского райисполкома и школ Баевского района </a:t>
            </a:r>
          </a:p>
          <a:p>
            <a:pPr marL="0" lvl="0" indent="0" algn="ctr">
              <a:buNone/>
            </a:pPr>
            <a:r>
              <a:rPr lang="ru-RU" sz="2000" dirty="0"/>
              <a:t>за 1935-1947 годы</a:t>
            </a:r>
            <a:endParaRPr sz="2000" dirty="0"/>
          </a:p>
        </p:txBody>
      </p:sp>
      <p:pic>
        <p:nvPicPr>
          <p:cNvPr id="3074" name="Picture 2" descr="C:\Users\1\Documents\Моя работа\Выставки, информации, лекции\Статьи\Выступления на коллегии\Коллегия 26.03.2026\д. 16 л. 10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61" y="2139702"/>
            <a:ext cx="3910581" cy="27428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/>
          <p:nvPr/>
        </p:nvSpPr>
        <p:spPr>
          <a:xfrm>
            <a:off x="-1166" y="339502"/>
            <a:ext cx="6013326" cy="6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2" name="Google Shape;242;p33"/>
          <p:cNvSpPr txBox="1">
            <a:spLocks noGrp="1"/>
          </p:cNvSpPr>
          <p:nvPr>
            <p:ph type="title"/>
          </p:nvPr>
        </p:nvSpPr>
        <p:spPr>
          <a:xfrm>
            <a:off x="611560" y="339502"/>
            <a:ext cx="7488832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Приказы заведующего отделом</a:t>
            </a:r>
            <a:br>
              <a:rPr lang="ru-RU" sz="2800" dirty="0"/>
            </a:br>
            <a:r>
              <a:rPr lang="ru-RU" sz="2800" dirty="0"/>
              <a:t>по личному составу</a:t>
            </a:r>
            <a:endParaRPr sz="2800" dirty="0"/>
          </a:p>
        </p:txBody>
      </p:sp>
      <p:cxnSp>
        <p:nvCxnSpPr>
          <p:cNvPr id="245" name="Google Shape;245;p33"/>
          <p:cNvCxnSpPr/>
          <p:nvPr/>
        </p:nvCxnSpPr>
        <p:spPr>
          <a:xfrm>
            <a:off x="405650" y="-75725"/>
            <a:ext cx="0" cy="5257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Прямоугольник 2"/>
          <p:cNvSpPr/>
          <p:nvPr/>
        </p:nvSpPr>
        <p:spPr>
          <a:xfrm>
            <a:off x="755576" y="1729291"/>
            <a:ext cx="4572000" cy="23288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сведения о материальном положении школ и учителей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об уровне преподавания и идеологической подготовке педагогов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о методах воспитания учащихся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о мобилизации в годы Великой Отечественной войны</a:t>
            </a:r>
          </a:p>
          <a:p>
            <a:pPr marL="457200" indent="-317500">
              <a:spcBef>
                <a:spcPts val="1000"/>
              </a:spcBef>
              <a:buClr>
                <a:schemeClr val="dk1"/>
              </a:buClr>
              <a:buSzPts val="1400"/>
              <a:buFont typeface="Manrope"/>
              <a:buChar char="●"/>
            </a:pPr>
            <a:r>
              <a:rPr lang="ru-RU" dirty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сведения о работниках культуры</a:t>
            </a:r>
          </a:p>
        </p:txBody>
      </p:sp>
      <p:pic>
        <p:nvPicPr>
          <p:cNvPr id="1027" name="Picture 3" descr="C:\Users\1\Documents\Моя работа\Выставки, информации, лекции\Статьи\Выступления на коллегии\Коллегия 26.03.2026\приказ 6 ноября 19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43558"/>
            <a:ext cx="2936717" cy="410031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inimalist Conference Style Presentation by Slidesgo">
  <a:themeElements>
    <a:clrScheme name="Simple Light">
      <a:dk1>
        <a:srgbClr val="313131"/>
      </a:dk1>
      <a:lt1>
        <a:srgbClr val="E9E9E9"/>
      </a:lt1>
      <a:dk2>
        <a:srgbClr val="466157"/>
      </a:dk2>
      <a:lt2>
        <a:srgbClr val="D1CECE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387</Words>
  <Application>Microsoft Office PowerPoint</Application>
  <PresentationFormat>Экран (16:9)</PresentationFormat>
  <Paragraphs>78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Minimalist Conference Style Presentation by Slidesgo</vt:lpstr>
      <vt:lpstr>Практика и перспективы комплектования муниципального архива Баевского района документами по личному составу постоянного хранения</vt:lpstr>
      <vt:lpstr>Брать или не брать? – вот в чем вопрос</vt:lpstr>
      <vt:lpstr>Сроки хранения документов  по личному составу</vt:lpstr>
      <vt:lpstr>Нормативная база</vt:lpstr>
      <vt:lpstr>Нормативная база</vt:lpstr>
      <vt:lpstr>Периоды особой значимости</vt:lpstr>
      <vt:lpstr>Предварительная работа</vt:lpstr>
      <vt:lpstr>Презентация PowerPoint</vt:lpstr>
      <vt:lpstr>Приказы заведующего отделом по личному составу</vt:lpstr>
      <vt:lpstr>Презентация PowerPoint</vt:lpstr>
      <vt:lpstr>Личные дела сотрудников отдела и учителей района </vt:lpstr>
      <vt:lpstr>Документы из личных дел</vt:lpstr>
      <vt:lpstr>Презентация PowerPoint</vt:lpstr>
      <vt:lpstr>Презентация PowerPoint</vt:lpstr>
      <vt:lpstr>Документы из личных дел</vt:lpstr>
      <vt:lpstr>Автобиографии</vt:lpstr>
      <vt:lpstr>Ведомости по заработной плате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Практика и перспективы комплектования муниципального архива Баевского района документами по личному составу постоянного хранения</dc:title>
  <dc:creator>1</dc:creator>
  <cp:lastModifiedBy>1</cp:lastModifiedBy>
  <cp:revision>66</cp:revision>
  <dcterms:modified xsi:type="dcterms:W3CDTF">2026-03-20T03:03:03Z</dcterms:modified>
</cp:coreProperties>
</file>